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12192000"/>
  <p:notesSz cx="6858000" cy="9144000"/>
  <p:embeddedFontLst>
    <p:embeddedFont>
      <p:font typeface="Titillium Web" panose="00000500000000000000" pitchFamily="2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TI8+/B0ZydcuHI6mqYI6NTH11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4ADE7-DD71-4A31-95AB-6611BB57E6D3}" v="3" dt="2024-07-29T13:20:30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27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customschemas.google.com/relationships/presentationmetadata" Target="meta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4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luigi Bellutti" userId="84bcc0f2-8968-418a-b64c-3f19250b5c54" providerId="ADAL" clId="{1D64ADE7-DD71-4A31-95AB-6611BB57E6D3}"/>
    <pc:docChg chg="undo custSel modSld">
      <pc:chgData name="Pierluigi Bellutti" userId="84bcc0f2-8968-418a-b64c-3f19250b5c54" providerId="ADAL" clId="{1D64ADE7-DD71-4A31-95AB-6611BB57E6D3}" dt="2024-07-29T13:20:46.211" v="42" actId="208"/>
      <pc:docMkLst>
        <pc:docMk/>
      </pc:docMkLst>
      <pc:sldChg chg="addSp modSp mod modNotes">
        <pc:chgData name="Pierluigi Bellutti" userId="84bcc0f2-8968-418a-b64c-3f19250b5c54" providerId="ADAL" clId="{1D64ADE7-DD71-4A31-95AB-6611BB57E6D3}" dt="2024-07-29T13:20:46.211" v="42" actId="208"/>
        <pc:sldMkLst>
          <pc:docMk/>
          <pc:sldMk cId="0" sldId="256"/>
        </pc:sldMkLst>
        <pc:spChg chg="add mod">
          <ac:chgData name="Pierluigi Bellutti" userId="84bcc0f2-8968-418a-b64c-3f19250b5c54" providerId="ADAL" clId="{1D64ADE7-DD71-4A31-95AB-6611BB57E6D3}" dt="2024-07-29T13:20:46.211" v="42" actId="208"/>
          <ac:spMkLst>
            <pc:docMk/>
            <pc:sldMk cId="0" sldId="256"/>
            <ac:spMk id="2" creationId="{8EC7BC77-824D-15D9-4871-459D3900B3C3}"/>
          </ac:spMkLst>
        </pc:spChg>
        <pc:spChg chg="add mod">
          <ac:chgData name="Pierluigi Bellutti" userId="84bcc0f2-8968-418a-b64c-3f19250b5c54" providerId="ADAL" clId="{1D64ADE7-DD71-4A31-95AB-6611BB57E6D3}" dt="2024-07-29T13:20:30.548" v="41" actId="33987"/>
          <ac:spMkLst>
            <pc:docMk/>
            <pc:sldMk cId="0" sldId="256"/>
            <ac:spMk id="3" creationId="{5ADB1391-9A8D-CBA9-4D38-B6393393CC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291465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471863" y="3245556"/>
            <a:ext cx="291465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72381" y="4453467"/>
            <a:ext cx="2901255" cy="655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71863" y="2988734"/>
            <a:ext cx="2915543" cy="146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71863" y="4453467"/>
            <a:ext cx="2915543" cy="655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915543" y="1755425"/>
            <a:ext cx="3471863" cy="8664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72381" y="3657600"/>
            <a:ext cx="2211884" cy="677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2915543" y="1755425"/>
            <a:ext cx="3471863" cy="866422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472381" y="3657600"/>
            <a:ext cx="2211884" cy="677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-438856" y="4155899"/>
            <a:ext cx="7735712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81057" y="5075811"/>
            <a:ext cx="10332156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2519318" y="3639917"/>
            <a:ext cx="10332156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subTitle" idx="1"/>
          </p:nvPr>
        </p:nvSpPr>
        <p:spPr>
          <a:xfrm>
            <a:off x="339675" y="2009263"/>
            <a:ext cx="6046200" cy="85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6800" rIns="91425" bIns="45700" anchor="t" anchorCtr="0">
            <a:normAutofit fontScale="85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ct val="100000"/>
              <a:buNone/>
            </a:pPr>
            <a:r>
              <a:rPr lang="it-IT" sz="22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Piano Nazionale di Ripresa e Resilienza 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2F5496"/>
              </a:buClr>
              <a:buSzPct val="100000"/>
              <a:buNone/>
            </a:pPr>
            <a:r>
              <a:rPr lang="it-IT" sz="22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Missione 4 - Componente 2 – Investimento 3.1 </a:t>
            </a:r>
            <a:endParaRPr sz="2200" b="1" dirty="0">
              <a:solidFill>
                <a:srgbClr val="2F549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2F5496"/>
              </a:buClr>
              <a:buSzPct val="100000"/>
              <a:buNone/>
            </a:pPr>
            <a:r>
              <a:rPr lang="it-IT" sz="22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Istruzione e Ricerca" - Componente 2 "Dalla ricerca all'impresa" - Linea di investimento 3.1 "Fondo per la realizzazione di un sistema integrato di infrastrutture di ricerca e innovazione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solidFill>
                <a:srgbClr val="2F549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b="1" dirty="0">
                <a:latin typeface="Titillium Web"/>
                <a:ea typeface="Titillium Web"/>
                <a:cs typeface="Titillium Web"/>
                <a:sym typeface="Titillium Web"/>
              </a:rPr>
              <a:t>Titolo del progetto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900" b="1" dirty="0" err="1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Cherenkov</a:t>
            </a:r>
            <a:r>
              <a:rPr lang="it-IT" sz="19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900" b="1" dirty="0" err="1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Telescope</a:t>
            </a:r>
            <a:r>
              <a:rPr lang="it-IT" sz="19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 Array Plus (CTA+)</a:t>
            </a:r>
            <a:endParaRPr b="1" dirty="0">
              <a:solidFill>
                <a:srgbClr val="2F5496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i="1" dirty="0">
                <a:latin typeface="Titillium Web"/>
                <a:ea typeface="Titillium Web"/>
                <a:cs typeface="Titillium Web"/>
                <a:sym typeface="Titillium Web"/>
              </a:rPr>
              <a:t>IR0000012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9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b="1" dirty="0">
                <a:latin typeface="Titillium Web"/>
                <a:ea typeface="Titillium Web"/>
                <a:cs typeface="Titillium Web"/>
                <a:sym typeface="Titillium Web"/>
              </a:rPr>
              <a:t>Codice CUP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i="1" dirty="0">
                <a:latin typeface="Titillium Web"/>
                <a:ea typeface="Titillium Web"/>
                <a:cs typeface="Titillium Web"/>
                <a:sym typeface="Titillium Web"/>
              </a:rPr>
              <a:t>C53C22000430006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9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b="1" dirty="0">
                <a:latin typeface="Titillium Web"/>
                <a:ea typeface="Titillium Web"/>
                <a:cs typeface="Titillium Web"/>
                <a:sym typeface="Titillium Web"/>
              </a:rPr>
              <a:t>Soggetto attuatore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b="1" dirty="0">
                <a:solidFill>
                  <a:srgbClr val="2F5496"/>
                </a:solidFill>
                <a:latin typeface="Titillium Web"/>
                <a:ea typeface="Titillium Web"/>
                <a:cs typeface="Titillium Web"/>
                <a:sym typeface="Titillium Web"/>
              </a:rPr>
              <a:t>Istituto Nazionale di Astrofisica</a:t>
            </a:r>
            <a:r>
              <a:rPr lang="it-IT" sz="1900" dirty="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br>
              <a:rPr lang="it-IT" sz="1900" dirty="0"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900" dirty="0">
                <a:latin typeface="Titillium Web"/>
                <a:ea typeface="Titillium Web"/>
                <a:cs typeface="Titillium Web"/>
                <a:sym typeface="Titillium Web"/>
              </a:rPr>
              <a:t>Viale Parco Mellini, 84 - Roma</a:t>
            </a:r>
            <a:br>
              <a:rPr lang="it-IT" sz="1900" dirty="0"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it-IT" sz="1900" dirty="0">
                <a:latin typeface="Titillium Web"/>
                <a:ea typeface="Titillium Web"/>
                <a:cs typeface="Titillium Web"/>
                <a:sym typeface="Titillium Web"/>
              </a:rPr>
              <a:t>CAP 00136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9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b="1" dirty="0">
                <a:latin typeface="Titillium Web"/>
                <a:ea typeface="Titillium Web"/>
                <a:cs typeface="Titillium Web"/>
                <a:sym typeface="Titillium Web"/>
              </a:rPr>
              <a:t>Obiettivo principale dell’operazione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sz="1900" dirty="0">
                <a:latin typeface="Titillium Web"/>
                <a:ea typeface="Titillium Web"/>
                <a:cs typeface="Titillium Web"/>
                <a:sym typeface="Titillium Web"/>
              </a:rPr>
              <a:t>CTA+ vuole realizzare 2 grandi telescopi (LST) e 5 di piccole dimensioni (SST) per potenziare l’osservatorio per astronomia gamma da terra, il </a:t>
            </a:r>
            <a:r>
              <a:rPr lang="it-IT" sz="1900" dirty="0" err="1">
                <a:latin typeface="Titillium Web"/>
                <a:ea typeface="Titillium Web"/>
                <a:cs typeface="Titillium Web"/>
                <a:sym typeface="Titillium Web"/>
              </a:rPr>
              <a:t>Cherenkov</a:t>
            </a:r>
            <a:r>
              <a:rPr lang="it-IT" sz="1900" dirty="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it-IT" sz="1900" dirty="0" err="1">
                <a:latin typeface="Titillium Web"/>
                <a:ea typeface="Titillium Web"/>
                <a:cs typeface="Titillium Web"/>
                <a:sym typeface="Titillium Web"/>
              </a:rPr>
              <a:t>Telescope</a:t>
            </a:r>
            <a:r>
              <a:rPr lang="it-IT" sz="1900" dirty="0">
                <a:latin typeface="Titillium Web"/>
                <a:ea typeface="Titillium Web"/>
                <a:cs typeface="Titillium Web"/>
                <a:sym typeface="Titillium Web"/>
              </a:rPr>
              <a:t> Array (CTA), infrastruttura (IR) elencata dal MUR nel 2022 tra le IR a più alta priorità nazionale. Il programma include anche miglioramenti di altre IR a guida INAF ossia  degli Osservatori VST, TNG e delle tre antenne radio italiane VLBI, per la loro ottimizzazione ad effettuare i follow-up elettromagnetici (Ottici/IR/radio) delle sorgenti CTA. Prevede inoltre il potenziamento della ricerca e sviluppo per futuri rivelatori per CTA, la realizzazione di un prototipo end-to-end per l’interferometria ad intensità ottica, il potenziamento della formazione e supporto scientifico al programma CTA+, e dell’allestimento della sede degli Headquarters a Bologna.</a:t>
            </a:r>
            <a:endParaRPr dirty="0"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9767" y="738465"/>
            <a:ext cx="3922183" cy="985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Google Shape;86;p1"/>
          <p:cNvCxnSpPr/>
          <p:nvPr/>
        </p:nvCxnSpPr>
        <p:spPr>
          <a:xfrm>
            <a:off x="339649" y="1913679"/>
            <a:ext cx="6046242" cy="0"/>
          </a:xfrm>
          <a:prstGeom prst="straightConnector1">
            <a:avLst/>
          </a:prstGeom>
          <a:noFill/>
          <a:ln w="15875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7" name="Google Shape;87;p1"/>
          <p:cNvCxnSpPr/>
          <p:nvPr/>
        </p:nvCxnSpPr>
        <p:spPr>
          <a:xfrm rot="10800000" flipH="1">
            <a:off x="234506" y="10788626"/>
            <a:ext cx="6286800" cy="10800"/>
          </a:xfrm>
          <a:prstGeom prst="straightConnector1">
            <a:avLst/>
          </a:prstGeom>
          <a:noFill/>
          <a:ln w="15875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380" y="11178602"/>
            <a:ext cx="1317478" cy="39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 t="21220" b="30195"/>
          <a:stretch/>
        </p:blipFill>
        <p:spPr>
          <a:xfrm>
            <a:off x="1967994" y="11065611"/>
            <a:ext cx="1604717" cy="55132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3902847" y="11136361"/>
            <a:ext cx="1152318" cy="480576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B65A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0" u="none" strike="noStrike" cap="none">
                <a:solidFill>
                  <a:srgbClr val="2F5597"/>
                </a:solidFill>
                <a:latin typeface="Titillium Web"/>
                <a:ea typeface="Titillium Web"/>
                <a:cs typeface="Titillium Web"/>
                <a:sym typeface="Titillium Web"/>
              </a:rPr>
              <a:t>LOGO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0" i="0" u="none" strike="noStrike" cap="none">
                <a:solidFill>
                  <a:srgbClr val="2F5597"/>
                </a:solidFill>
                <a:latin typeface="Titillium Web"/>
                <a:ea typeface="Titillium Web"/>
                <a:cs typeface="Titillium Web"/>
                <a:sym typeface="Titillium Web"/>
              </a:rPr>
              <a:t>ente beneficiario</a:t>
            </a:r>
            <a:endParaRPr sz="2400" b="0" i="0" u="none" strike="noStrike" cap="none">
              <a:solidFill>
                <a:srgbClr val="2F5597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5385302" y="11136361"/>
            <a:ext cx="1152318" cy="480576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2B65A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i="0" u="none" strike="noStrike" cap="none">
                <a:solidFill>
                  <a:srgbClr val="2F5597"/>
                </a:solidFill>
                <a:latin typeface="Titillium Web"/>
                <a:ea typeface="Titillium Web"/>
                <a:cs typeface="Titillium Web"/>
                <a:sym typeface="Titillium Web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ALTRO</a:t>
            </a:r>
            <a:r>
              <a:rPr lang="it-IT" sz="1000" b="1" i="0" u="none" strike="noStrike" cap="none">
                <a:solidFill>
                  <a:srgbClr val="2F5597"/>
                </a:solidFill>
                <a:latin typeface="Titillium Web"/>
                <a:ea typeface="Titillium Web"/>
                <a:cs typeface="Titillium Web"/>
                <a:sym typeface="Titillium Web"/>
              </a:rPr>
              <a:t> LOGO 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2631100" y="6074175"/>
            <a:ext cx="425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72700" y="10942628"/>
            <a:ext cx="1672448" cy="8762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8EC7BC77-824D-15D9-4871-459D3900B3C3}"/>
              </a:ext>
            </a:extLst>
          </p:cNvPr>
          <p:cNvSpPr/>
          <p:nvPr/>
        </p:nvSpPr>
        <p:spPr>
          <a:xfrm rot="18038133">
            <a:off x="-472065" y="5634335"/>
            <a:ext cx="7802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Dim</a:t>
            </a:r>
            <a:r>
              <a:rPr lang="it-IT" sz="5400" b="1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ensione minima A3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Titillium Web</vt:lpstr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guccione</dc:creator>
  <cp:lastModifiedBy>Pierluigi Bellutti</cp:lastModifiedBy>
  <cp:revision>1</cp:revision>
  <dcterms:created xsi:type="dcterms:W3CDTF">2023-05-11T08:27:09Z</dcterms:created>
  <dcterms:modified xsi:type="dcterms:W3CDTF">2024-07-29T13:20:56Z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0x010100777A26F539967D4F98503910BA4FFFD8</vt:lpwstr>
  </property>
  <property fmtid="{D5CDD505-2E9C-101B-9397-08002B2CF9AE}" pid="3" name="MediaServiceImageTags">
    <vt:lpwstr/>
  </property>
</Properties>
</file>